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3411200" cy="10058400"/>
  <p:notesSz cx="6881813" cy="92964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79A"/>
    <a:srgbClr val="7B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766" y="72"/>
      </p:cViewPr>
      <p:guideLst>
        <p:guide orient="horz" pos="3168"/>
        <p:guide pos="42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Bob" userId="526126c3-f9d3-4d6d-81a6-40bf192b4903" providerId="ADAL" clId="{5CAE9A5B-1EFC-45E0-8913-554FE015E624}"/>
    <pc:docChg chg="custSel modSld">
      <pc:chgData name="Martin, Bob" userId="526126c3-f9d3-4d6d-81a6-40bf192b4903" providerId="ADAL" clId="{5CAE9A5B-1EFC-45E0-8913-554FE015E624}" dt="2022-12-13T20:31:31.393" v="1" actId="1076"/>
      <pc:docMkLst>
        <pc:docMk/>
      </pc:docMkLst>
      <pc:sldChg chg="delSp modSp mod">
        <pc:chgData name="Martin, Bob" userId="526126c3-f9d3-4d6d-81a6-40bf192b4903" providerId="ADAL" clId="{5CAE9A5B-1EFC-45E0-8913-554FE015E624}" dt="2022-12-13T20:31:31.393" v="1" actId="1076"/>
        <pc:sldMkLst>
          <pc:docMk/>
          <pc:sldMk cId="0" sldId="260"/>
        </pc:sldMkLst>
        <pc:spChg chg="mod">
          <ac:chgData name="Martin, Bob" userId="526126c3-f9d3-4d6d-81a6-40bf192b4903" providerId="ADAL" clId="{5CAE9A5B-1EFC-45E0-8913-554FE015E624}" dt="2022-12-13T20:31:31.393" v="1" actId="1076"/>
          <ac:spMkLst>
            <pc:docMk/>
            <pc:sldMk cId="0" sldId="260"/>
            <ac:spMk id="27" creationId="{00000000-0000-0000-0000-000000000000}"/>
          </ac:spMkLst>
        </pc:spChg>
        <pc:picChg chg="del">
          <ac:chgData name="Martin, Bob" userId="526126c3-f9d3-4d6d-81a6-40bf192b4903" providerId="ADAL" clId="{5CAE9A5B-1EFC-45E0-8913-554FE015E624}" dt="2022-12-13T20:31:27.466" v="0" actId="478"/>
          <ac:picMkLst>
            <pc:docMk/>
            <pc:sldMk cId="0" sldId="260"/>
            <ac:picMk id="26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Insert</a:t>
            </a:r>
            <a:r>
              <a:rPr lang="en-US" baseline="0" dirty="0"/>
              <a:t> Primary Goal Here – Right click on chart to edit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693-43FE-A42A-7230CB2A9DD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693-43FE-A42A-7230CB2A9D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 10/6/18</c:v>
                </c:pt>
                <c:pt idx="1">
                  <c:v>insert event + date</c:v>
                </c:pt>
                <c:pt idx="2">
                  <c:v>insert event + date</c:v>
                </c:pt>
                <c:pt idx="3">
                  <c:v>insert event + date</c:v>
                </c:pt>
                <c:pt idx="4">
                  <c:v>insert event + date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</c:v>
                </c:pt>
                <c:pt idx="1">
                  <c:v>0.6</c:v>
                </c:pt>
                <c:pt idx="2">
                  <c:v>0.75</c:v>
                </c:pt>
                <c:pt idx="3">
                  <c:v>0.6</c:v>
                </c:pt>
                <c:pt idx="4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C4-4F02-9EF2-279CF53354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Baseline 10/6/18</c:v>
                </c:pt>
                <c:pt idx="1">
                  <c:v>insert event + date</c:v>
                </c:pt>
                <c:pt idx="2">
                  <c:v>insert event + date</c:v>
                </c:pt>
                <c:pt idx="3">
                  <c:v>insert event + date</c:v>
                </c:pt>
                <c:pt idx="4">
                  <c:v>insert event + date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  <c:pt idx="4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C4-4F02-9EF2-279CF5335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70512"/>
        <c:axId val="165866576"/>
      </c:lineChart>
      <c:catAx>
        <c:axId val="16587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66576"/>
        <c:crosses val="autoZero"/>
        <c:auto val="1"/>
        <c:lblAlgn val="ctr"/>
        <c:lblOffset val="100"/>
        <c:noMultiLvlLbl val="0"/>
      </c:catAx>
      <c:valAx>
        <c:axId val="16586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7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>
              <a:defRPr sz="1200"/>
            </a:lvl1pPr>
          </a:lstStyle>
          <a:p>
            <a:fld id="{59387B56-46B7-45DB-A903-48075D79948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>
              <a:defRPr sz="1200"/>
            </a:lvl1pPr>
          </a:lstStyle>
          <a:p>
            <a:fld id="{66B0E20A-4260-444A-A607-B6E63DE76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E909A-2549-40D5-BBD9-DF2F2AC5480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34112" y="111760"/>
            <a:ext cx="13142976" cy="1117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900" dirty="0">
              <a:solidFill>
                <a:srgbClr val="FFFFFF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" y="1341123"/>
            <a:ext cx="5833873" cy="150255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Problem Statement:</a:t>
            </a:r>
            <a:endParaRPr lang="en-US" b="0" dirty="0"/>
          </a:p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135120" y="167640"/>
            <a:ext cx="3352800" cy="670560"/>
          </a:xfrm>
        </p:spPr>
        <p:txBody>
          <a:bodyPr>
            <a:noAutofit/>
          </a:bodyPr>
          <a:lstStyle>
            <a:lvl1pPr marL="281919" marR="0" indent="-281919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 baseline="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Lead:</a:t>
            </a:r>
          </a:p>
          <a:p>
            <a:pPr lvl="0"/>
            <a:r>
              <a:rPr lang="en-US" dirty="0"/>
              <a:t>Project Champion(s): </a:t>
            </a:r>
          </a:p>
          <a:p>
            <a:pPr marL="281919" marR="0" lvl="0" indent="-281919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 Updated: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7577328" y="167640"/>
            <a:ext cx="3263392" cy="6705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Team: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" y="2972817"/>
            <a:ext cx="5833873" cy="261518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Current State: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111760" y="5699761"/>
            <a:ext cx="5833873" cy="13411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Goals and Dashboard Metrics: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1760" y="7152640"/>
            <a:ext cx="5833873" cy="2794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Analysis: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035040" y="1341120"/>
            <a:ext cx="7242048" cy="2682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Potential Solutions: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6035040" y="4135120"/>
            <a:ext cx="7242048" cy="3241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Action Plan: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6035040" y="7487920"/>
            <a:ext cx="7242048" cy="145288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Sustain the Results and Next Steps:</a:t>
            </a:r>
          </a:p>
          <a:p>
            <a:pPr lvl="0"/>
            <a:endParaRPr lang="en-US" dirty="0"/>
          </a:p>
        </p:txBody>
      </p:sp>
      <p:sp>
        <p:nvSpPr>
          <p:cNvPr id="32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111760" y="167640"/>
            <a:ext cx="3911600" cy="670560"/>
          </a:xfrm>
        </p:spPr>
        <p:txBody>
          <a:bodyPr lIns="73146" rIns="73146" anchor="ctr">
            <a:noAutofit/>
          </a:bodyPr>
          <a:lstStyle>
            <a:lvl1pPr marL="0" marR="0" indent="0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baseline="0">
                <a:solidFill>
                  <a:schemeClr val="accent1"/>
                </a:solidFill>
              </a:defRPr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Name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3"/>
            <a:ext cx="1207008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2"/>
            <a:ext cx="1207008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1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6D2D-AB32-45C8-8F40-816B7B1832C6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48"/>
            <a:ext cx="42468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3E52-9216-49B5-A0D8-330CA870F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2400" y="1297256"/>
            <a:ext cx="6525497" cy="1150865"/>
          </a:xfrm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31775" indent="-231775">
              <a:spcAft>
                <a:spcPct val="0"/>
              </a:spcAft>
              <a:buAutoNum type="arabicParenR"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Problem Statement: </a:t>
            </a:r>
            <a:r>
              <a:rPr lang="en-US" sz="1000" dirty="0">
                <a:latin typeface="Calibri" pitchFamily="34" charset="0"/>
              </a:rPr>
              <a:t>(describe the problem, the gap, and the effect)</a:t>
            </a:r>
          </a:p>
          <a:p>
            <a:pPr marL="0" indent="0">
              <a:spcAft>
                <a:spcPct val="0"/>
              </a:spcAft>
            </a:pPr>
            <a:endParaRPr lang="en-US" sz="1000" dirty="0">
              <a:latin typeface="Calibri" pitchFamily="34" charset="0"/>
            </a:endParaRPr>
          </a:p>
        </p:txBody>
      </p:sp>
      <p:sp>
        <p:nvSpPr>
          <p:cNvPr id="307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52399" y="2507470"/>
            <a:ext cx="6525497" cy="2964642"/>
          </a:xfrm>
          <a:solidFill>
            <a:schemeClr val="bg1"/>
          </a:solidFill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2) Current State: </a:t>
            </a:r>
            <a:r>
              <a:rPr lang="en-US" sz="1000" dirty="0"/>
              <a:t>(depict/ describe the current state and the issues.  Optional: benchmark/lit review)</a:t>
            </a:r>
          </a:p>
          <a:p>
            <a:pPr marL="292079">
              <a:spcAft>
                <a:spcPct val="0"/>
              </a:spcAft>
            </a:pPr>
            <a:endParaRPr lang="en-US" sz="1000" dirty="0"/>
          </a:p>
        </p:txBody>
      </p:sp>
      <p:sp>
        <p:nvSpPr>
          <p:cNvPr id="307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52398" y="6705600"/>
            <a:ext cx="6525498" cy="3156358"/>
          </a:xfrm>
          <a:solidFill>
            <a:schemeClr val="bg1"/>
          </a:solidFill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4) Root Cause Analysis: </a:t>
            </a:r>
            <a:r>
              <a:rPr lang="en-US" sz="1000" dirty="0"/>
              <a:t>(investigate the problem’s root causes)</a:t>
            </a:r>
          </a:p>
          <a:p>
            <a:pPr marL="292079">
              <a:spcAft>
                <a:spcPct val="0"/>
              </a:spcAft>
            </a:pPr>
            <a:endParaRPr lang="en-US" sz="1050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781800" y="1297256"/>
            <a:ext cx="6477001" cy="2817544"/>
          </a:xfrm>
          <a:solidFill>
            <a:schemeClr val="bg1"/>
          </a:solidFill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5) Solutions: </a:t>
            </a:r>
            <a:r>
              <a:rPr lang="en-US" sz="1000" dirty="0"/>
              <a:t>(transfer root causes here and identify solutions to be tested)</a:t>
            </a:r>
            <a:endParaRPr lang="en-US" sz="1000" b="1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781801" y="8382000"/>
            <a:ext cx="6477000" cy="1482335"/>
          </a:xfrm>
          <a:solidFill>
            <a:schemeClr val="bg1"/>
          </a:solidFill>
        </p:spPr>
        <p:txBody>
          <a:bodyPr/>
          <a:lstStyle/>
          <a:p>
            <a:pPr marL="292079" indent="-292079">
              <a:spcAft>
                <a:spcPct val="0"/>
              </a:spcAft>
            </a:pPr>
            <a:r>
              <a:rPr lang="en-US" sz="1600" b="1" dirty="0"/>
              <a:t>7) Act: </a:t>
            </a:r>
            <a:r>
              <a:rPr lang="en-US" sz="1000" dirty="0"/>
              <a:t>(Update standard work procedures, work instructions, process control plans, </a:t>
            </a:r>
            <a:r>
              <a:rPr lang="en-US" sz="1000" dirty="0" err="1"/>
              <a:t>etc</a:t>
            </a:r>
            <a:r>
              <a:rPr lang="en-US" sz="1000" dirty="0"/>
              <a:t>)</a:t>
            </a:r>
          </a:p>
          <a:p>
            <a:pPr marL="292079" indent="-292079">
              <a:spcAft>
                <a:spcPct val="0"/>
              </a:spcAft>
            </a:pPr>
            <a:endParaRPr lang="en-US" sz="1050" dirty="0"/>
          </a:p>
          <a:p>
            <a:pPr marL="292079">
              <a:spcAft>
                <a:spcPct val="0"/>
              </a:spcAft>
            </a:pPr>
            <a:endParaRPr lang="en-US" sz="1900" dirty="0"/>
          </a:p>
        </p:txBody>
      </p:sp>
      <p:graphicFrame>
        <p:nvGraphicFramePr>
          <p:cNvPr id="20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13091"/>
              </p:ext>
            </p:extLst>
          </p:nvPr>
        </p:nvGraphicFramePr>
        <p:xfrm>
          <a:off x="6934201" y="1782506"/>
          <a:ext cx="6172197" cy="22373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40162982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42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Ref #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 Cause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Solution to be Tested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Responsible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Finding</a:t>
                      </a: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1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2398" y="5565986"/>
            <a:ext cx="6525498" cy="1043777"/>
          </a:xfrm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Aft>
                <a:spcPct val="0"/>
              </a:spcAft>
            </a:pPr>
            <a:r>
              <a:rPr lang="en-US" sz="1600" b="1" dirty="0">
                <a:latin typeface="Calibri" pitchFamily="34" charset="0"/>
              </a:rPr>
              <a:t>3) Primary Goal: </a:t>
            </a:r>
            <a:r>
              <a:rPr lang="en-US" sz="1000" dirty="0">
                <a:latin typeface="Calibri" pitchFamily="34" charset="0"/>
              </a:rPr>
              <a:t>(Insert SMART Goal – specific, measureable, achievable, relevant, time-bound)</a:t>
            </a:r>
          </a:p>
          <a:p>
            <a:pPr marL="0" indent="0">
              <a:spcAft>
                <a:spcPct val="0"/>
              </a:spcAft>
            </a:pPr>
            <a:r>
              <a:rPr lang="en-US" sz="1200" dirty="0">
                <a:latin typeface="Calibri" pitchFamily="34" charset="0"/>
              </a:rPr>
              <a:t> 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781800" y="4267201"/>
            <a:ext cx="6477001" cy="3988824"/>
          </a:xfr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6) Study: </a:t>
            </a:r>
            <a:r>
              <a:rPr lang="en-US" sz="1000" dirty="0"/>
              <a:t>(Summary of the solutions’ results, overall goal success, and any supporting metrics)</a:t>
            </a:r>
          </a:p>
          <a:p>
            <a:pPr marL="292079">
              <a:spcAft>
                <a:spcPct val="0"/>
              </a:spcAft>
            </a:pPr>
            <a:r>
              <a:rPr lang="en-US" sz="1300" dirty="0"/>
              <a:t> </a:t>
            </a:r>
          </a:p>
          <a:p>
            <a:pPr marL="292079">
              <a:spcAft>
                <a:spcPct val="0"/>
              </a:spcAft>
            </a:pPr>
            <a:endParaRPr lang="en-US" sz="1300" dirty="0"/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028710776"/>
              </p:ext>
            </p:extLst>
          </p:nvPr>
        </p:nvGraphicFramePr>
        <p:xfrm>
          <a:off x="6966031" y="4733925"/>
          <a:ext cx="6172199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60571"/>
              </p:ext>
            </p:extLst>
          </p:nvPr>
        </p:nvGraphicFramePr>
        <p:xfrm>
          <a:off x="6934201" y="8763000"/>
          <a:ext cx="61722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188540668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4791884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3602747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50216009"/>
                    </a:ext>
                  </a:extLst>
                </a:gridCol>
              </a:tblGrid>
              <a:tr h="198240">
                <a:tc>
                  <a:txBody>
                    <a:bodyPr/>
                    <a:lstStyle/>
                    <a:p>
                      <a:r>
                        <a:rPr lang="en-US" sz="10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142757"/>
                  </a:ext>
                </a:extLst>
              </a:tr>
              <a:tr h="19824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81574"/>
                  </a:ext>
                </a:extLst>
              </a:tr>
              <a:tr h="1982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78318"/>
                  </a:ext>
                </a:extLst>
              </a:tr>
              <a:tr h="1982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70432"/>
                  </a:ext>
                </a:extLst>
              </a:tr>
            </a:tbl>
          </a:graphicData>
        </a:graphic>
      </p:graphicFrame>
      <p:graphicFrame>
        <p:nvGraphicFramePr>
          <p:cNvPr id="19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03393"/>
              </p:ext>
            </p:extLst>
          </p:nvPr>
        </p:nvGraphicFramePr>
        <p:xfrm>
          <a:off x="6906229" y="7038974"/>
          <a:ext cx="6232002" cy="1152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4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Supporting Metrics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Target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Current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Insert Supporting Metric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Insert Supporting Metric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Insert Supporting Metric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Content Placeholder 39"/>
          <p:cNvSpPr txBox="1">
            <a:spLocks/>
          </p:cNvSpPr>
          <p:nvPr/>
        </p:nvSpPr>
        <p:spPr>
          <a:xfrm>
            <a:off x="10964754" y="467961"/>
            <a:ext cx="2173476" cy="670560"/>
          </a:xfrm>
          <a:prstGeom prst="rect">
            <a:avLst/>
          </a:prstGeom>
        </p:spPr>
        <p:txBody>
          <a:bodyPr vert="horz" lIns="73146" tIns="73146" rIns="73146" bIns="73146" rtlCol="0" anchor="t">
            <a:noAutofit/>
          </a:bodyPr>
          <a:lstStyle>
            <a:lvl1pPr marL="0" marR="0" indent="0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188629" indent="-457165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661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60125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91590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23054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54518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85983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17447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ct val="0"/>
              </a:spcAft>
            </a:pPr>
            <a:r>
              <a:rPr lang="en-US" sz="1800" dirty="0">
                <a:solidFill>
                  <a:srgbClr val="7B93BE"/>
                </a:solidFill>
              </a:rPr>
              <a:t>Problem Solving A3</a:t>
            </a:r>
            <a:endParaRPr lang="en-US" sz="1600" dirty="0">
              <a:solidFill>
                <a:srgbClr val="7B93B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80525" y="228601"/>
            <a:ext cx="0" cy="91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sz="quarter" idx="10"/>
          </p:nvPr>
        </p:nvSpPr>
        <p:spPr>
          <a:xfrm>
            <a:off x="3785886" y="89121"/>
            <a:ext cx="2994499" cy="988137"/>
          </a:xfrm>
        </p:spPr>
        <p:txBody>
          <a:bodyPr/>
          <a:lstStyle/>
          <a:p>
            <a:pPr marL="0" indent="0">
              <a:spcAft>
                <a:spcPct val="0"/>
              </a:spcAft>
            </a:pPr>
            <a:r>
              <a:rPr lang="en-US" sz="1600" b="1" dirty="0"/>
              <a:t>Lead: </a:t>
            </a:r>
            <a:r>
              <a:rPr lang="en-US" sz="1600" dirty="0"/>
              <a:t> </a:t>
            </a:r>
            <a:r>
              <a:rPr lang="en-US" sz="1000" dirty="0"/>
              <a:t>Name</a:t>
            </a:r>
            <a:endParaRPr lang="en-US" sz="1600" dirty="0"/>
          </a:p>
          <a:p>
            <a:pPr marL="0" indent="0">
              <a:spcAft>
                <a:spcPct val="0"/>
              </a:spcAft>
            </a:pPr>
            <a:r>
              <a:rPr lang="en-US" sz="1600" b="1" dirty="0"/>
              <a:t>Champion(s): </a:t>
            </a:r>
            <a:r>
              <a:rPr lang="en-US" sz="1600" dirty="0"/>
              <a:t> </a:t>
            </a:r>
            <a:r>
              <a:rPr lang="en-US" sz="1000" dirty="0"/>
              <a:t>Name</a:t>
            </a:r>
            <a:endParaRPr lang="en-US" sz="1600" dirty="0"/>
          </a:p>
          <a:p>
            <a:pPr marL="0" indent="0">
              <a:spcAft>
                <a:spcPct val="0"/>
              </a:spcAft>
            </a:pPr>
            <a:endParaRPr lang="en-US" sz="1600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11"/>
          </p:nvPr>
        </p:nvSpPr>
        <p:spPr>
          <a:xfrm>
            <a:off x="6780385" y="147618"/>
            <a:ext cx="3885356" cy="995381"/>
          </a:xfrm>
        </p:spPr>
        <p:txBody>
          <a:bodyPr/>
          <a:lstStyle/>
          <a:p>
            <a:pPr>
              <a:defRPr/>
            </a:pPr>
            <a:r>
              <a:rPr lang="en-US" sz="1600" b="1" dirty="0"/>
              <a:t>Project Team:</a:t>
            </a:r>
          </a:p>
          <a:p>
            <a:pPr>
              <a:defRPr/>
            </a:pPr>
            <a:r>
              <a:rPr lang="en-US" sz="1000" dirty="0"/>
              <a:t>Input Team members</a:t>
            </a:r>
            <a:r>
              <a:rPr lang="en-US" sz="1600" b="1" dirty="0"/>
              <a:t> </a:t>
            </a:r>
            <a:r>
              <a:rPr lang="en-US" sz="1600" dirty="0"/>
              <a:t> </a:t>
            </a:r>
          </a:p>
          <a:p>
            <a:pPr>
              <a:defRPr/>
            </a:pPr>
            <a:endParaRPr lang="en-US" sz="1600" b="1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30" name="Content Placeholder 39"/>
          <p:cNvSpPr>
            <a:spLocks noGrp="1"/>
          </p:cNvSpPr>
          <p:nvPr>
            <p:ph sz="quarter" idx="28"/>
          </p:nvPr>
        </p:nvSpPr>
        <p:spPr>
          <a:xfrm>
            <a:off x="152400" y="78662"/>
            <a:ext cx="3657600" cy="778599"/>
          </a:xfrm>
        </p:spPr>
        <p:txBody>
          <a:bodyPr anchor="t"/>
          <a:lstStyle/>
          <a:p>
            <a:pPr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</a:rPr>
              <a:t>Insert Title Here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857262"/>
            <a:ext cx="2209800" cy="419537"/>
          </a:xfrm>
          <a:prstGeom prst="rect">
            <a:avLst/>
          </a:prstGeom>
        </p:spPr>
        <p:txBody>
          <a:bodyPr vert="horz" lIns="146293" tIns="73146" rIns="146293" bIns="73146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/>
              <a:t>Date Updated: </a:t>
            </a:r>
            <a:fld id="{28409619-ECBC-4879-988E-914A7436A45A}" type="datetime1">
              <a:rPr lang="en-US" sz="1050" b="1"/>
              <a:t>12/13/2022</a:t>
            </a:fld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201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UCLA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jejun</dc:creator>
  <cp:lastModifiedBy>Martin, Bob</cp:lastModifiedBy>
  <cp:revision>52</cp:revision>
  <cp:lastPrinted>2019-10-01T15:47:20Z</cp:lastPrinted>
  <dcterms:created xsi:type="dcterms:W3CDTF">2012-02-24T23:19:53Z</dcterms:created>
  <dcterms:modified xsi:type="dcterms:W3CDTF">2022-12-13T20:31:32Z</dcterms:modified>
</cp:coreProperties>
</file>